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24" r:id="rId3"/>
    <p:sldId id="335" r:id="rId4"/>
    <p:sldId id="334" r:id="rId5"/>
    <p:sldId id="325" r:id="rId6"/>
    <p:sldId id="326" r:id="rId7"/>
    <p:sldId id="327" r:id="rId8"/>
    <p:sldId id="328" r:id="rId9"/>
    <p:sldId id="330" r:id="rId10"/>
    <p:sldId id="331" r:id="rId11"/>
    <p:sldId id="332" r:id="rId12"/>
    <p:sldId id="336" r:id="rId13"/>
  </p:sldIdLst>
  <p:sldSz cx="9144000" cy="6858000" type="screen4x3"/>
  <p:notesSz cx="6797675" cy="9928225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4E3"/>
    <a:srgbClr val="10253F"/>
    <a:srgbClr val="DCE6F2"/>
    <a:srgbClr val="000000"/>
    <a:srgbClr val="FFFFFF"/>
    <a:srgbClr val="DBEEF4"/>
    <a:srgbClr val="002060"/>
    <a:srgbClr val="FBFBFB"/>
    <a:srgbClr val="4F81BD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8" autoAdjust="0"/>
    <p:restoredTop sz="94660" autoAdjust="0"/>
  </p:normalViewPr>
  <p:slideViewPr>
    <p:cSldViewPr>
      <p:cViewPr varScale="1">
        <p:scale>
          <a:sx n="90" d="100"/>
          <a:sy n="90" d="100"/>
        </p:scale>
        <p:origin x="121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F8E7445-5518-4F09-887A-6EE11F72D2D1}" type="datetimeFigureOut">
              <a:rPr lang="en-US"/>
              <a:pPr>
                <a:defRPr/>
              </a:pPr>
              <a:t>7/11/2022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9930950-4DCE-4142-8E45-19209C760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14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3F32C-4F1B-403E-9E4D-C9D2AF9DD0F0}" type="datetimeFigureOut">
              <a:rPr lang="th-TH"/>
              <a:pPr>
                <a:defRPr/>
              </a:pPr>
              <a:t>11/07/65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02F41-684B-45E2-9FD8-ACD5C589B04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3714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7F534-30E2-4904-ACA4-CFE17E62629F}" type="datetimeFigureOut">
              <a:rPr lang="th-TH"/>
              <a:pPr>
                <a:defRPr/>
              </a:pPr>
              <a:t>11/07/65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F44B5-4FCD-4AC3-8378-E6C6D3D7401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422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08D6F-5DE7-482E-8CD7-5A6FF0A62485}" type="datetimeFigureOut">
              <a:rPr lang="th-TH"/>
              <a:pPr>
                <a:defRPr/>
              </a:pPr>
              <a:t>11/07/65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5211B-1667-4A6E-8491-146F21AB78F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4407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56B17-E14F-4F2C-BB5A-E8B25D17DBA4}" type="datetimeFigureOut">
              <a:rPr lang="th-TH"/>
              <a:pPr>
                <a:defRPr/>
              </a:pPr>
              <a:t>11/07/65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B8168-8E7E-4029-A18B-67DE655164C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372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51BE9-2767-437B-B950-F1CD2189DF95}" type="datetimeFigureOut">
              <a:rPr lang="th-TH"/>
              <a:pPr>
                <a:defRPr/>
              </a:pPr>
              <a:t>11/07/65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D6CD1-DCF9-4182-A95E-4E0FE3D20FF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5985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4DD74-7715-4C37-BD26-646184CD8B7C}" type="datetimeFigureOut">
              <a:rPr lang="th-TH"/>
              <a:pPr>
                <a:defRPr/>
              </a:pPr>
              <a:t>11/07/65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64397-A7C7-4899-A059-CF59E0DCD2A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529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D21B9-EC5A-4165-9A7E-3AFA6A4889C7}" type="datetimeFigureOut">
              <a:rPr lang="th-TH"/>
              <a:pPr>
                <a:defRPr/>
              </a:pPr>
              <a:t>11/07/65</a:t>
            </a:fld>
            <a:endParaRPr lang="th-TH"/>
          </a:p>
        </p:txBody>
      </p:sp>
      <p:sp>
        <p:nvSpPr>
          <p:cNvPr id="8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10663-1217-4DA3-BCD5-ED60AD8BF27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4037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ECC14-F67B-4EC6-8BCF-0F93C884A240}" type="datetimeFigureOut">
              <a:rPr lang="th-TH"/>
              <a:pPr>
                <a:defRPr/>
              </a:pPr>
              <a:t>11/07/65</a:t>
            </a:fld>
            <a:endParaRPr lang="th-TH"/>
          </a:p>
        </p:txBody>
      </p:sp>
      <p:sp>
        <p:nvSpPr>
          <p:cNvPr id="4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3CCFF-B12A-41ED-B9BE-D0DF003A760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9130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8A4DD-9217-4C43-AAE4-7A87A4900ECC}" type="datetimeFigureOut">
              <a:rPr lang="th-TH"/>
              <a:pPr>
                <a:defRPr/>
              </a:pPr>
              <a:t>11/07/65</a:t>
            </a:fld>
            <a:endParaRPr lang="th-TH"/>
          </a:p>
        </p:txBody>
      </p:sp>
      <p:sp>
        <p:nvSpPr>
          <p:cNvPr id="3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9BE35-4A25-4AB6-AA98-404E85B6ECD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924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B162C-FFF8-427B-BE5A-1E436BF70990}" type="datetimeFigureOut">
              <a:rPr lang="th-TH"/>
              <a:pPr>
                <a:defRPr/>
              </a:pPr>
              <a:t>11/07/65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D28EA-6E4F-47B3-BFFD-5E1E3DA9628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6726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245C1-BE2E-4B0E-BE9E-2DC8814AD2F7}" type="datetimeFigureOut">
              <a:rPr lang="th-TH"/>
              <a:pPr>
                <a:defRPr/>
              </a:pPr>
              <a:t>11/07/65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0EFEB-1431-4A7F-9680-73A52511BA3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370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แทน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แทน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3E847A-4D53-43DC-A582-42C6F853A237}" type="datetimeFigureOut">
              <a:rPr lang="th-TH"/>
              <a:pPr>
                <a:defRPr/>
              </a:pPr>
              <a:t>11/07/65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Cordia New" panose="020B0304020202020204" pitchFamily="34" charset="-34"/>
              </a:defRPr>
            </a:lvl1pPr>
          </a:lstStyle>
          <a:p>
            <a:pPr>
              <a:defRPr/>
            </a:pPr>
            <a:fld id="{1EDD8ED0-70D0-452D-93B9-62CBB984FD4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ชื่อเรื่อง 1"/>
          <p:cNvSpPr>
            <a:spLocks noGrp="1"/>
          </p:cNvSpPr>
          <p:nvPr>
            <p:ph type="ctrTitle"/>
          </p:nvPr>
        </p:nvSpPr>
        <p:spPr>
          <a:xfrm>
            <a:off x="383177" y="3048000"/>
            <a:ext cx="8763000" cy="2590800"/>
          </a:xfrm>
        </p:spPr>
        <p:txBody>
          <a:bodyPr/>
          <a:lstStyle/>
          <a:p>
            <a:pPr eaLnBrk="1" hangingPunct="1"/>
            <a:r>
              <a:rPr lang="th-TH" altLang="th-TH" sz="5400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หลักธรรมา</a:t>
            </a:r>
            <a:r>
              <a:rPr lang="th-TH" altLang="th-TH" sz="5400" b="1" dirty="0" err="1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ภิ</a:t>
            </a:r>
            <a:r>
              <a:rPr lang="th-TH" altLang="th-TH" sz="5400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บาล </a:t>
            </a:r>
            <a:br>
              <a:rPr lang="en-US" altLang="th-TH" sz="5400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en-US" altLang="th-TH" sz="5400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(GOOD GOVERNANCE)</a:t>
            </a:r>
            <a:br>
              <a:rPr lang="en-US" altLang="th-TH" sz="5400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endParaRPr lang="th-TH" sz="5400" b="1" dirty="0">
              <a:solidFill>
                <a:schemeClr val="tx2">
                  <a:lumMod val="50000"/>
                </a:schemeClr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352800"/>
            <a:ext cx="1215571" cy="12763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9"/>
          <p:cNvSpPr/>
          <p:nvPr/>
        </p:nvSpPr>
        <p:spPr bwMode="auto">
          <a:xfrm>
            <a:off x="1143000" y="2057399"/>
            <a:ext cx="7974874" cy="3894203"/>
          </a:xfrm>
          <a:prstGeom prst="round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95400" y="2318974"/>
            <a:ext cx="7086600" cy="4525963"/>
          </a:xfrm>
        </p:spPr>
        <p:txBody>
          <a:bodyPr/>
          <a:lstStyle/>
          <a:p>
            <a:pPr>
              <a:buFontTx/>
              <a:buNone/>
            </a:pPr>
            <a:r>
              <a:rPr lang="th-TH" altLang="th-TH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  หมายถึงการบริหารจัดการและการใช้ทรัพยากรที่มีจำกัดเพื่อให้เกิดประโยชน์สูงสุดแก่ส่วนรวม โดยรณรงค์ให้บุคลากรมีมี</a:t>
            </a:r>
            <a:r>
              <a:rPr lang="th-TH" altLang="th-TH" b="1" dirty="0" err="1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ควา</a:t>
            </a:r>
            <a:r>
              <a:rPr lang="th-TH" altLang="th-TH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ประหยัดใช้วัสดุอุปกรณ์อย่างคุ้มค่า และรักษาทรัพยากรธรรมชาติให้สมบูรณ์ยั่งยืน</a:t>
            </a:r>
          </a:p>
          <a:p>
            <a:pPr>
              <a:buFontTx/>
              <a:buNone/>
            </a:pPr>
            <a:endParaRPr lang="th-TH" altLang="th-TH" b="1" dirty="0"/>
          </a:p>
          <a:p>
            <a:endParaRPr lang="th-T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7071" y="5350005"/>
            <a:ext cx="6129152" cy="1507995"/>
          </a:xfrm>
          <a:prstGeom prst="rect">
            <a:avLst/>
          </a:prstGeom>
        </p:spPr>
      </p:pic>
      <p:sp>
        <p:nvSpPr>
          <p:cNvPr id="8" name="สี่เหลี่ยมมุมมน 2"/>
          <p:cNvSpPr/>
          <p:nvPr/>
        </p:nvSpPr>
        <p:spPr>
          <a:xfrm>
            <a:off x="914400" y="345236"/>
            <a:ext cx="7772400" cy="1143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7606" y="237561"/>
            <a:ext cx="8229600" cy="1143000"/>
          </a:xfrm>
        </p:spPr>
        <p:txBody>
          <a:bodyPr/>
          <a:lstStyle/>
          <a:p>
            <a:r>
              <a:rPr lang="th-TH" altLang="th-TH" sz="4000" b="1" dirty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6. หลักความคุ้มค่า</a:t>
            </a:r>
            <a:br>
              <a:rPr lang="th-TH" altLang="th-TH" sz="4000" b="1" dirty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altLang="th-TH" sz="4000" b="1" dirty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  <a:r>
              <a:rPr lang="en-US" altLang="th-TH" sz="4000" b="1" dirty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(Cost-effectiveness of economy) </a:t>
            </a:r>
            <a:endParaRPr lang="th-TH" sz="4000" dirty="0">
              <a:solidFill>
                <a:sysClr val="windowText" lastClr="00000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11" name="Picture 10" descr="à¸à¸¥à¸à¸²à¸£à¸à¹à¸à¸«à¸²à¸£à¸¹à¸à¸ à¸²à¸à¸ªà¸³à¸«à¸£à¸±à¸ à¸à¸¸à¸¡à¸à¹à¸²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77547"/>
            <a:ext cx="1478377" cy="147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146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9"/>
          <p:cNvSpPr/>
          <p:nvPr/>
        </p:nvSpPr>
        <p:spPr bwMode="auto">
          <a:xfrm>
            <a:off x="881743" y="685800"/>
            <a:ext cx="7848600" cy="6019800"/>
          </a:xfrm>
          <a:prstGeom prst="round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38943" y="914400"/>
            <a:ext cx="7391400" cy="5943600"/>
          </a:xfrm>
        </p:spPr>
        <p:txBody>
          <a:bodyPr/>
          <a:lstStyle/>
          <a:p>
            <a:pPr marL="0" indent="0">
              <a:buNone/>
            </a:pP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การบริหารงานในรูปแบบของธรรมา</a:t>
            </a:r>
            <a:r>
              <a:rPr lang="th-TH" sz="2000" dirty="0" err="1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ภิ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บาลนั้น จะเน้นที่การเจริญเติบโตอย่าง ต่อเนื่อง มั่นคง ไม่ล้มละลาย ไม่เสี่ยงต่อความเสียหาย พนักงานมีความมั่นใจในองค์การว่า สามารถปฏิบัติงานในองค์การได้ในระยะยาว การน าธรรมา</a:t>
            </a:r>
            <a:r>
              <a:rPr lang="th-TH" sz="2000" dirty="0" err="1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ภิ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บาลมาใช้ในการบริหารนั้น เพื่อให้องค์การมีความน่าเชื่อถือและได้รับการยอมรับจากสังคม ปัจจุบันการบริหารงานใน ภาครัฐได้รับความสนใจจากประชาชนเป็นอย่างมาก ในเรื่องของความโปร่งใสในการ ด าเนินงาน ดังนั้นการน </a:t>
            </a:r>
            <a:r>
              <a:rPr lang="th-TH" sz="2000" dirty="0" err="1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าห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ลักธรรมา</a:t>
            </a:r>
            <a:r>
              <a:rPr lang="th-TH" sz="2000" dirty="0" err="1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ภิ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บาลมาใช้ในหน่วยงานของรัฐ ก็เพื่อให้ประชาชนเกิด ความเชื่อถือศรัทธาว่าปัญหาต่าง ๆ ที่เกี่ยวกับการทุจริต คอรัปชั่นของหน่วยงานภาครัฐจะ ลดลง ซึ่งสิ่งที่จำเป็นในการบริหารงานของหน่วยงานในภาครัฐ ได้แก่ </a:t>
            </a:r>
          </a:p>
          <a:p>
            <a:pPr marL="0" indent="0">
              <a:buNone/>
            </a:pP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1. ภาระรับผิดชอบตรวจสอบได้ </a:t>
            </a:r>
          </a:p>
          <a:p>
            <a:pPr marL="0" indent="0">
              <a:buNone/>
            </a:pP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2. ความโปร่งใส </a:t>
            </a:r>
          </a:p>
          <a:p>
            <a:pPr marL="0" indent="0">
              <a:buNone/>
            </a:pP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3. การปราบปรามการทุจริตและการประพฤติมิชอบ </a:t>
            </a:r>
          </a:p>
          <a:p>
            <a:pPr marL="0" indent="0">
              <a:buNone/>
            </a:pP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4. การสร้างการมีส่วนร่วม 5. การสร้างกรอบทางกฎหมายและกระบวนการยุติธรรม </a:t>
            </a:r>
          </a:p>
          <a:p>
            <a:pPr marL="0" indent="0">
              <a:buNone/>
            </a:pP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6. การตอบสนองที่ทันการ </a:t>
            </a:r>
          </a:p>
          <a:p>
            <a:pPr marL="0" indent="0">
              <a:buNone/>
            </a:pP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7. ความเห็นชอบร่วมกัน</a:t>
            </a:r>
          </a:p>
          <a:p>
            <a:pPr marL="0" indent="0">
              <a:buNone/>
            </a:pP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8. ประสิทธิภาพและประสิทธิผล </a:t>
            </a:r>
          </a:p>
          <a:p>
            <a:pPr marL="0" indent="0">
              <a:buNone/>
            </a:pP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9. ความเสมอภาคและความเกี่ยวข้อง</a:t>
            </a:r>
          </a:p>
        </p:txBody>
      </p:sp>
      <p:sp>
        <p:nvSpPr>
          <p:cNvPr id="7" name="สี่เหลี่ยมมุมมน 2"/>
          <p:cNvSpPr/>
          <p:nvPr/>
        </p:nvSpPr>
        <p:spPr>
          <a:xfrm>
            <a:off x="1828800" y="152400"/>
            <a:ext cx="4800600" cy="7620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th-TH" sz="2400" b="1" dirty="0">
              <a:solidFill>
                <a:schemeClr val="bg1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  <a:p>
            <a:pPr eaLnBrk="1" hangingPunct="1">
              <a:defRPr/>
            </a:pPr>
            <a:r>
              <a:rPr lang="th-TH" sz="2400" b="1" dirty="0">
                <a:solidFill>
                  <a:schemeClr val="bg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การประยุกต์ใช้หลักธรรมา</a:t>
            </a:r>
            <a:r>
              <a:rPr lang="th-TH" sz="2400" b="1" dirty="0" err="1">
                <a:solidFill>
                  <a:schemeClr val="bg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ภิ</a:t>
            </a:r>
            <a:r>
              <a:rPr lang="th-TH" sz="2400" b="1" dirty="0">
                <a:solidFill>
                  <a:schemeClr val="bg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บาลในการบริหาร</a:t>
            </a:r>
          </a:p>
          <a:p>
            <a:pPr eaLnBrk="1" hangingPunct="1">
              <a:defRPr/>
            </a:pP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983" y="43434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80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9"/>
          <p:cNvSpPr/>
          <p:nvPr/>
        </p:nvSpPr>
        <p:spPr bwMode="auto">
          <a:xfrm>
            <a:off x="627017" y="1206137"/>
            <a:ext cx="7889966" cy="4167822"/>
          </a:xfrm>
          <a:prstGeom prst="round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8308" y="1219200"/>
            <a:ext cx="7687492" cy="4525963"/>
          </a:xfrm>
        </p:spPr>
        <p:txBody>
          <a:bodyPr/>
          <a:lstStyle/>
          <a:p>
            <a:r>
              <a:rPr lang="th-TH" sz="2800" dirty="0">
                <a:solidFill>
                  <a:schemeClr val="accent1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หลักธรรมา</a:t>
            </a:r>
            <a:r>
              <a:rPr lang="th-TH" sz="2800" dirty="0" err="1">
                <a:solidFill>
                  <a:schemeClr val="accent1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ภิ</a:t>
            </a:r>
            <a:r>
              <a:rPr lang="th-TH" sz="2800" dirty="0">
                <a:solidFill>
                  <a:schemeClr val="accent1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บาลจึงถือเป็นหลักพื้นฐานในการปกครองผู้ใต้บังคับบัญชาในการบริหารจัดการ</a:t>
            </a:r>
          </a:p>
          <a:p>
            <a:r>
              <a:rPr lang="th-TH" sz="2800" dirty="0">
                <a:solidFill>
                  <a:schemeClr val="accent1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เพราะจะช่วยให้สามารถบริหารงานได้อย่างมีประสิทธิภาพ อีกทั้งยังทำให้พนักงานทุกคนมีความสุขในการทำงาน และยังช่วยสร้างขวัญและกำลังใจที่ดี พร้อมปฏิบัติหน้าที่ตามที่ตนได้รับมอบหมายอย่างเต็มกำลังความสามารถ ซึ่งจะส่งผลดีโดยรวมกับการดำเนินงานให้เจริญก้าวหน้าต่อไปได้อีกในอนาคต หลักธรรมา</a:t>
            </a:r>
            <a:r>
              <a:rPr lang="th-TH" sz="2800" dirty="0" err="1">
                <a:solidFill>
                  <a:schemeClr val="accent1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ภิ</a:t>
            </a:r>
            <a:r>
              <a:rPr lang="th-TH" sz="2800" dirty="0">
                <a:solidFill>
                  <a:schemeClr val="accent1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บาลมีประโยชน์ต่อภาครัฐ</a:t>
            </a:r>
          </a:p>
          <a:p>
            <a:endParaRPr lang="th-TH" sz="2800" b="1" dirty="0">
              <a:solidFill>
                <a:schemeClr val="accent1">
                  <a:lumMod val="50000"/>
                </a:schemeClr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7" name="สี่เหลี่ยมมุมมน 2"/>
          <p:cNvSpPr/>
          <p:nvPr/>
        </p:nvSpPr>
        <p:spPr>
          <a:xfrm>
            <a:off x="1905000" y="267244"/>
            <a:ext cx="4800600" cy="762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th-TH" sz="2400" b="1" dirty="0">
              <a:solidFill>
                <a:schemeClr val="bg1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  <a:p>
            <a:pPr eaLnBrk="1" hangingPunct="1">
              <a:defRPr/>
            </a:pP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1034" y="267244"/>
            <a:ext cx="8229600" cy="1143000"/>
          </a:xfrm>
        </p:spPr>
        <p:txBody>
          <a:bodyPr/>
          <a:lstStyle/>
          <a:p>
            <a:r>
              <a:rPr lang="th-TH" sz="32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ประโยชน์ของธรรมา</a:t>
            </a:r>
            <a:r>
              <a:rPr lang="th-TH" sz="3200" b="1" dirty="0" err="1">
                <a:latin typeface="TH Chakra Petch" panose="02000506000000020004" pitchFamily="2" charset="-34"/>
                <a:cs typeface="TH Chakra Petch" panose="02000506000000020004" pitchFamily="2" charset="-34"/>
              </a:rPr>
              <a:t>ภิ</a:t>
            </a:r>
            <a:r>
              <a:rPr lang="th-TH" sz="32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บาลต่อภาครัฐ</a:t>
            </a:r>
            <a:br>
              <a:rPr lang="th-TH" sz="3200" dirty="0">
                <a:solidFill>
                  <a:schemeClr val="bg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endParaRPr lang="th-TH" sz="3200" dirty="0">
              <a:solidFill>
                <a:schemeClr val="bg1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865" y="4547859"/>
            <a:ext cx="1817244" cy="181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49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9"/>
          <p:cNvSpPr/>
          <p:nvPr/>
        </p:nvSpPr>
        <p:spPr bwMode="auto">
          <a:xfrm>
            <a:off x="762000" y="609600"/>
            <a:ext cx="8318863" cy="5181600"/>
          </a:xfrm>
          <a:prstGeom prst="round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59031" y="723900"/>
            <a:ext cx="7924800" cy="4953000"/>
          </a:xfrm>
        </p:spPr>
        <p:txBody>
          <a:bodyPr/>
          <a:lstStyle/>
          <a:p>
            <a:pPr>
              <a:buFontTx/>
              <a:buNone/>
            </a:pPr>
            <a:r>
              <a:rPr lang="th-TH" sz="2800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   ธรรมา</a:t>
            </a:r>
            <a:r>
              <a:rPr lang="th-TH" sz="2800" b="1" dirty="0" err="1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ภิ</a:t>
            </a:r>
            <a:r>
              <a:rPr lang="th-TH" sz="2800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บาล </a:t>
            </a:r>
            <a:r>
              <a:rPr lang="th-TH" sz="2800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หมายถึง การบริหารกิจการบ้านเมืองและสังคมที่ดี เป็นแนวทาง สำคัญใน</a:t>
            </a:r>
            <a:r>
              <a:rPr lang="th-TH" sz="2800" dirty="0" err="1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การจัด</a:t>
            </a:r>
            <a:r>
              <a:rPr lang="th-TH" sz="2800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ระเบียบให้สังคมรัฐ ภาคธุรกิจเอกชน และภาคประชาชน                   ซึ่งครอบคลุมถึง ฝ่ายวิชาการ ฝ่ายปฏิบัติการ ฝ่ายราชการ และฝ่ายธุรกิจ สามารถอยู่ร่วมกันอย่างสงบสุข มี ความรู้รักสามัคคีและร่วมกันเป็นพลัง ก่อให้เกิดการพัฒนาอย่างยั่งยืน และเป็นส่วนเสริม ความเข้มแข็งหรือสร้างภูมิคุ้มกันแก่ประเทศ เพื่อบรรเทาป้องกันหรือแก้ไขเยียวยาภาวะ วิกฤติ ภยันตรายที่หากจะมีมาในอนาคต เพราะสังคมจะรู้สึกถึงความยุติธรรม                      ความโปร่งใส และความมีส่วนร่วม อันเป็นคุณลักษณะสำคัญของศักดิ์ศรีความเป็นมนุษย์ และการปกครอง แบบประชาธิปไตยอันมีพระมหากษัตริย์ทรงเป็นพระประมุข สอดคล้องกับความเป็นไทย รัฐธรรมนูญ และกระแสโลกยุคปัจจุบัน (ระเบียบสำนายกรัฐมนตรีว่าด้วยการสร้างระบบ บริหารกิจการบ้านเมืองและสังคมที่ดี พ.ศ.2542)</a:t>
            </a:r>
            <a:endParaRPr lang="th-TH" altLang="th-TH" sz="2800" b="1" dirty="0">
              <a:solidFill>
                <a:schemeClr val="tx2">
                  <a:lumMod val="50000"/>
                </a:schemeClr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  <a:p>
            <a:endParaRPr lang="th-TH" sz="2800" dirty="0"/>
          </a:p>
        </p:txBody>
      </p:sp>
      <p:pic>
        <p:nvPicPr>
          <p:cNvPr id="5" name="Picture 2" descr="D:\Users\Dell\Desktop\Powerpoint\ข้าราชการ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200400"/>
            <a:ext cx="1668463" cy="33067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881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9"/>
          <p:cNvSpPr/>
          <p:nvPr/>
        </p:nvSpPr>
        <p:spPr bwMode="auto">
          <a:xfrm>
            <a:off x="788125" y="1143000"/>
            <a:ext cx="7441475" cy="2971800"/>
          </a:xfrm>
          <a:prstGeom prst="round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71599" y="1447800"/>
            <a:ext cx="6400801" cy="4525963"/>
          </a:xfrm>
        </p:spPr>
        <p:txBody>
          <a:bodyPr/>
          <a:lstStyle/>
          <a:p>
            <a:pPr marL="0" indent="0">
              <a:buNone/>
            </a:pPr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ระเบียบสำนักนายกรัฐมนตรี ว่าด้วยการสร้าง                ระบบบริหารกิจการบ้านเมืองและ สังคมที่ดี พ.ศ.2542                       ระบุว่าธรรมา</a:t>
            </a:r>
            <a:r>
              <a:rPr lang="th-TH" b="1" dirty="0" err="1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ภิ</a:t>
            </a:r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บาลมีองค์ประกอบ 6 ประกอบ ดังนี้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200400"/>
            <a:ext cx="2050868" cy="205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59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dirty="0"/>
              <a:t>แ	</a:t>
            </a:r>
            <a:endParaRPr lang="en-US" dirty="0">
              <a:cs typeface="Angsana New" panose="02020603050405020304" pitchFamily="18" charset="-34"/>
            </a:endParaRPr>
          </a:p>
        </p:txBody>
      </p:sp>
      <p:sp>
        <p:nvSpPr>
          <p:cNvPr id="5" name="Oval 6"/>
          <p:cNvSpPr/>
          <p:nvPr/>
        </p:nvSpPr>
        <p:spPr>
          <a:xfrm>
            <a:off x="-2892920" y="1116371"/>
            <a:ext cx="5486401" cy="5648325"/>
          </a:xfrm>
          <a:prstGeom prst="ellipse">
            <a:avLst/>
          </a:prstGeom>
          <a:noFill/>
          <a:ln w="76200">
            <a:solidFill>
              <a:srgbClr val="FFC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92888" y="59785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A8EC42-AB30-4E4C-BC26-BBE95332E062}" type="slidenum">
              <a:rPr lang="th-TH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th-TH" sz="1200">
              <a:solidFill>
                <a:srgbClr val="898989"/>
              </a:solidFill>
            </a:endParaRPr>
          </a:p>
        </p:txBody>
      </p:sp>
      <p:sp>
        <p:nvSpPr>
          <p:cNvPr id="7" name="Rounded Rectangle 20"/>
          <p:cNvSpPr/>
          <p:nvPr/>
        </p:nvSpPr>
        <p:spPr>
          <a:xfrm>
            <a:off x="2896878" y="3710517"/>
            <a:ext cx="5691983" cy="685800"/>
          </a:xfrm>
          <a:prstGeom prst="roundRect">
            <a:avLst/>
          </a:prstGeom>
          <a:solidFill>
            <a:schemeClr val="tx2">
              <a:lumMod val="75000"/>
              <a:alpha val="39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8" name="Rounded Rectangle 19"/>
          <p:cNvSpPr/>
          <p:nvPr/>
        </p:nvSpPr>
        <p:spPr>
          <a:xfrm>
            <a:off x="2792501" y="2819976"/>
            <a:ext cx="5691983" cy="646113"/>
          </a:xfrm>
          <a:prstGeom prst="roundRect">
            <a:avLst/>
          </a:prstGeom>
          <a:solidFill>
            <a:srgbClr val="92D050">
              <a:alpha val="39000"/>
            </a:srgbClr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ounded Rectangle 18"/>
          <p:cNvSpPr/>
          <p:nvPr/>
        </p:nvSpPr>
        <p:spPr>
          <a:xfrm>
            <a:off x="2393247" y="1873180"/>
            <a:ext cx="6091237" cy="685800"/>
          </a:xfrm>
          <a:prstGeom prst="roundRect">
            <a:avLst/>
          </a:prstGeom>
          <a:solidFill>
            <a:schemeClr val="accent4">
              <a:lumMod val="60000"/>
              <a:lumOff val="40000"/>
              <a:alpha val="39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th-TH" altLang="th-TH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       2.หลักคุณธรรม </a:t>
            </a:r>
            <a:r>
              <a:rPr lang="en-US" altLang="th-TH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(Morality)</a:t>
            </a:r>
            <a:endParaRPr lang="th-TH" dirty="0">
              <a:solidFill>
                <a:schemeClr val="tx2">
                  <a:lumMod val="50000"/>
                </a:schemeClr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10" name="Rounded Rectangle 7"/>
          <p:cNvSpPr/>
          <p:nvPr/>
        </p:nvSpPr>
        <p:spPr>
          <a:xfrm>
            <a:off x="1566667" y="1094462"/>
            <a:ext cx="6907674" cy="623199"/>
          </a:xfrm>
          <a:prstGeom prst="roundRect">
            <a:avLst/>
          </a:prstGeom>
          <a:solidFill>
            <a:srgbClr val="8EB4E3">
              <a:alpha val="85000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27659" name="TextBox 13"/>
          <p:cNvSpPr txBox="1">
            <a:spLocks noChangeArrowheads="1"/>
          </p:cNvSpPr>
          <p:nvPr/>
        </p:nvSpPr>
        <p:spPr bwMode="auto">
          <a:xfrm>
            <a:off x="2510211" y="1097521"/>
            <a:ext cx="51859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buNone/>
            </a:pPr>
            <a:r>
              <a:rPr lang="th-TH" altLang="th-TH" sz="2800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1. หลักนิติธรรม </a:t>
            </a:r>
            <a:r>
              <a:rPr lang="en-US" altLang="th-TH" sz="2800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(The rule of law)</a:t>
            </a:r>
            <a:endParaRPr lang="th-TH" sz="2800" dirty="0">
              <a:solidFill>
                <a:schemeClr val="tx2">
                  <a:lumMod val="50000"/>
                </a:schemeClr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27660" name="TextBox 14"/>
          <p:cNvSpPr txBox="1">
            <a:spLocks noChangeArrowheads="1"/>
          </p:cNvSpPr>
          <p:nvPr/>
        </p:nvSpPr>
        <p:spPr bwMode="auto">
          <a:xfrm>
            <a:off x="3006681" y="2837496"/>
            <a:ext cx="53339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2800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3.หลักความโปร่งใส </a:t>
            </a:r>
            <a:r>
              <a:rPr lang="en-US" altLang="th-TH" sz="2800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(Accountability)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661" name="TextBox 15"/>
          <p:cNvSpPr txBox="1">
            <a:spLocks noChangeArrowheads="1"/>
          </p:cNvSpPr>
          <p:nvPr/>
        </p:nvSpPr>
        <p:spPr bwMode="auto">
          <a:xfrm>
            <a:off x="3505200" y="3778610"/>
            <a:ext cx="5900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buFontTx/>
              <a:buNone/>
            </a:pPr>
            <a:r>
              <a:rPr lang="th-TH" altLang="th-TH" sz="2400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4. หลักการมีส่วนร่วม </a:t>
            </a:r>
            <a:r>
              <a:rPr lang="en-US" altLang="th-TH" sz="2400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(Participation)</a:t>
            </a:r>
            <a:endParaRPr lang="en-US" sz="24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สี่เหลี่ยมมุมมน 2"/>
          <p:cNvSpPr/>
          <p:nvPr/>
        </p:nvSpPr>
        <p:spPr>
          <a:xfrm>
            <a:off x="1164182" y="187189"/>
            <a:ext cx="7924800" cy="7905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 b="1" dirty="0">
              <a:latin typeface="TH SarabunPSK" panose="020B0500040200020003" pitchFamily="34" charset="-34"/>
              <a:ea typeface="Batang" pitchFamily="18" charset="-127"/>
              <a:cs typeface="TH SarabunPSK" panose="020B0500040200020003" pitchFamily="34" charset="-34"/>
            </a:endParaRPr>
          </a:p>
        </p:txBody>
      </p:sp>
      <p:sp>
        <p:nvSpPr>
          <p:cNvPr id="24" name="Rounded Rectangle 18"/>
          <p:cNvSpPr/>
          <p:nvPr/>
        </p:nvSpPr>
        <p:spPr>
          <a:xfrm>
            <a:off x="2458737" y="4729789"/>
            <a:ext cx="6172876" cy="68580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th-TH" altLang="th-TH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          5. หลักความรับผิดชอบ </a:t>
            </a:r>
            <a:r>
              <a:rPr lang="en-US" altLang="th-TH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(Responsibility)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Rounded Rectangle 18"/>
          <p:cNvSpPr/>
          <p:nvPr/>
        </p:nvSpPr>
        <p:spPr>
          <a:xfrm>
            <a:off x="2296928" y="5749061"/>
            <a:ext cx="6447222" cy="685800"/>
          </a:xfrm>
          <a:prstGeom prst="roundRect">
            <a:avLst/>
          </a:prstGeom>
          <a:solidFill>
            <a:srgbClr val="DCE6F2">
              <a:alpha val="39000"/>
            </a:srgbClr>
          </a:solidFill>
          <a:ln>
            <a:solidFill>
              <a:srgbClr val="DCE6F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th-TH" altLang="th-TH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      6. หลักความคุ้มค่า </a:t>
            </a:r>
            <a:r>
              <a:rPr lang="en-US" altLang="th-TH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(Cost-effectiveness of economy) </a:t>
            </a:r>
            <a:endParaRPr lang="th-TH" b="1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00313" y="308890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th-TH" b="1" dirty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หลักธรรมา</a:t>
            </a:r>
            <a:r>
              <a:rPr lang="th-TH" altLang="th-TH" b="1" dirty="0" err="1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ภิ</a:t>
            </a:r>
            <a:r>
              <a:rPr lang="th-TH" altLang="th-TH" b="1" dirty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บาล </a:t>
            </a:r>
            <a:r>
              <a:rPr lang="en-US" altLang="th-TH" b="1" dirty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(GOOD GOVERNANCE</a:t>
            </a:r>
            <a:endParaRPr lang="th-TH" dirty="0">
              <a:solidFill>
                <a:sysClr val="windowText" lastClr="000000"/>
              </a:solidFill>
            </a:endParaRPr>
          </a:p>
        </p:txBody>
      </p:sp>
      <p:pic>
        <p:nvPicPr>
          <p:cNvPr id="1026" name="Picture 2" descr="à¸à¸¥à¸à¸²à¸£à¸à¹à¸à¸«à¸²à¸£à¸¹à¸à¸ à¸²à¸à¸ªà¸³à¸«à¸£à¸±à¸ à¸à¸´à¸à¸´à¸à¸£à¸£à¸¡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30" y="999673"/>
            <a:ext cx="953809" cy="95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à¸à¸¥à¸à¸²à¸£à¸à¹à¸à¸«à¸²à¸£à¸¹à¸à¸ à¸²à¸à¸ªà¸³à¸«à¸£à¸±à¸ à¸à¸´à¸à¸´à¸à¸£à¸£à¸¡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523" y="2771890"/>
            <a:ext cx="824697" cy="82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à¸à¸¥à¸à¸²à¸£à¸à¹à¸à¸«à¸²à¸£à¸¹à¸à¸ à¸²à¸à¸ªà¸³à¸«à¸£à¸±à¸ à¸à¸²à¸£à¸¡à¸µà¸ªà¹à¸§à¸à¸£à¹à¸§à¸¡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692" y="3658559"/>
            <a:ext cx="876281" cy="87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67" t="38654" r="6000" b="38652"/>
          <a:stretch>
            <a:fillRect/>
          </a:stretch>
        </p:blipFill>
        <p:spPr bwMode="auto">
          <a:xfrm>
            <a:off x="2321341" y="4649897"/>
            <a:ext cx="927342" cy="92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à¸à¸¥à¸à¸²à¸£à¸à¹à¸à¸«à¸²à¸£à¸¹à¸à¸ à¸²à¸à¸ªà¸³à¸«à¸£à¸±à¸ à¸à¸¸à¸¡à¸à¹à¸²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668" y="5634785"/>
            <a:ext cx="833290" cy="83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http://thumb9.shutterstock.com/photos/display_pic_with_logo/2857603/258516926.jpg"/>
          <p:cNvPicPr>
            <a:picLocks noChangeAspect="1" noChangeArrowheads="1"/>
          </p:cNvPicPr>
          <p:nvPr/>
        </p:nvPicPr>
        <p:blipFill>
          <a:blip r:embed="rId8" cstate="print"/>
          <a:srcRect l="31392" t="71063" r="31622" b="3406"/>
          <a:stretch>
            <a:fillRect/>
          </a:stretch>
        </p:blipFill>
        <p:spPr bwMode="auto">
          <a:xfrm>
            <a:off x="1789920" y="1784026"/>
            <a:ext cx="1054972" cy="9588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D:\Users\Dell\Desktop\Powerpoint\ข้าราชการ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78" y="2142427"/>
            <a:ext cx="1900504" cy="37666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415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9"/>
          <p:cNvSpPr/>
          <p:nvPr/>
        </p:nvSpPr>
        <p:spPr bwMode="auto">
          <a:xfrm>
            <a:off x="951411" y="990600"/>
            <a:ext cx="8045081" cy="5181600"/>
          </a:xfrm>
          <a:prstGeom prst="round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43001" y="2045964"/>
            <a:ext cx="76200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th-TH" altLang="th-TH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หมายถึง การปฏิบัติตาม</a:t>
            </a:r>
            <a:r>
              <a:rPr lang="th-TH" altLang="th-TH" sz="2800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กฎหมาย</a:t>
            </a:r>
            <a:r>
              <a:rPr lang="th-TH" altLang="th-TH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กฎ ระเบียบ ข้อบังคับ</a:t>
            </a:r>
            <a:r>
              <a:rPr lang="th-TH" altLang="th-TH" b="1" dirty="0" err="1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ต่างๆ</a:t>
            </a:r>
            <a:endParaRPr lang="th-TH" altLang="th-TH" b="1" dirty="0">
              <a:solidFill>
                <a:schemeClr val="tx2">
                  <a:lumMod val="50000"/>
                </a:schemeClr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  <a:p>
            <a:pPr>
              <a:buFontTx/>
              <a:buNone/>
            </a:pPr>
            <a:r>
              <a:rPr lang="th-TH" altLang="th-TH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โดยถือว่าเป็นการปกครองภายใต้กฎหมาย มิใช่ตามอำเภอใจ </a:t>
            </a:r>
          </a:p>
          <a:p>
            <a:pPr>
              <a:buFontTx/>
              <a:buNone/>
            </a:pPr>
            <a:r>
              <a:rPr lang="th-TH" altLang="th-TH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หรืออำนาจของตัวบุคคล จะต้องคำนึงถึงความเป็นธรรม และ</a:t>
            </a:r>
          </a:p>
          <a:p>
            <a:pPr>
              <a:buFontTx/>
              <a:buNone/>
            </a:pPr>
            <a:r>
              <a:rPr lang="th-TH" altLang="th-TH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ความยุติธรรม รวมทั้งมีความรัดกุมและรวดเร็วด้วย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5418202"/>
            <a:ext cx="6129152" cy="1507995"/>
          </a:xfrm>
          <a:prstGeom prst="rect">
            <a:avLst/>
          </a:prstGeom>
        </p:spPr>
      </p:pic>
      <p:sp>
        <p:nvSpPr>
          <p:cNvPr id="10" name="สี่เหลี่ยมมุมมน 2"/>
          <p:cNvSpPr/>
          <p:nvPr/>
        </p:nvSpPr>
        <p:spPr>
          <a:xfrm>
            <a:off x="1280699" y="974187"/>
            <a:ext cx="5709347" cy="79057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92849" y="927410"/>
            <a:ext cx="51892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th-TH" sz="4000" b="1" dirty="0">
                <a:solidFill>
                  <a:schemeClr val="bg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1</a:t>
            </a:r>
            <a:r>
              <a:rPr lang="th-TH" altLang="th-TH" sz="40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 1.หลักนิติธรรม </a:t>
            </a:r>
            <a:r>
              <a:rPr lang="en-US" altLang="th-TH" sz="40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(The rule of law)</a:t>
            </a:r>
            <a:endParaRPr lang="th-TH" sz="4000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12" name="Picture 2" descr="à¸à¸¥à¸à¸²à¸£à¸à¹à¸à¸«à¸²à¸£à¸¹à¸à¸ à¸²à¸à¸ªà¸³à¸«à¸£à¸±à¸ à¸à¸´à¸à¸´à¸à¸£à¸£à¸¡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565" y="754183"/>
            <a:ext cx="1230581" cy="123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590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9"/>
          <p:cNvSpPr/>
          <p:nvPr/>
        </p:nvSpPr>
        <p:spPr bwMode="auto">
          <a:xfrm>
            <a:off x="865145" y="1488941"/>
            <a:ext cx="7947110" cy="4114800"/>
          </a:xfrm>
          <a:prstGeom prst="round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43000" y="2057400"/>
            <a:ext cx="7391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th-TH" altLang="th-TH" sz="3200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หมายถึงการยึดมั่นในความถูกต้อง ดีงาม และส่งเสริมให้บุคลากรพัฒนาตนเองไปพร้อมกัน เพื่อให้บุคคลากรมีความซื่อสัตย์ จริงใจ ขยัน อดทน มีระเบียบ วินัย ประกอบอาชีพสุจริต เป็นนิสัย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5418202"/>
            <a:ext cx="6129152" cy="1507995"/>
          </a:xfrm>
          <a:prstGeom prst="rect">
            <a:avLst/>
          </a:prstGeom>
        </p:spPr>
      </p:pic>
      <p:sp>
        <p:nvSpPr>
          <p:cNvPr id="10" name="สี่เหลี่ยมมุมมน 2"/>
          <p:cNvSpPr/>
          <p:nvPr/>
        </p:nvSpPr>
        <p:spPr>
          <a:xfrm>
            <a:off x="1981276" y="939987"/>
            <a:ext cx="5709347" cy="79057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9826" y="939987"/>
            <a:ext cx="4332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altLang="th-TH" sz="4000" b="1" dirty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2. หลักคุณธรรม </a:t>
            </a:r>
            <a:r>
              <a:rPr lang="en-US" altLang="th-TH" sz="4000" b="1" dirty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(Morality)</a:t>
            </a:r>
            <a:endParaRPr lang="th-TH" sz="4000" dirty="0">
              <a:solidFill>
                <a:sysClr val="windowText" lastClr="00000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8" name="Picture 5" descr="http://thumb9.shutterstock.com/photos/display_pic_with_logo/2857603/258516926.jpg"/>
          <p:cNvPicPr>
            <a:picLocks noChangeAspect="1" noChangeArrowheads="1"/>
          </p:cNvPicPr>
          <p:nvPr/>
        </p:nvPicPr>
        <p:blipFill>
          <a:blip r:embed="rId3" cstate="print"/>
          <a:srcRect l="31392" t="71063" r="31622" b="3406"/>
          <a:stretch>
            <a:fillRect/>
          </a:stretch>
        </p:blipFill>
        <p:spPr bwMode="auto">
          <a:xfrm>
            <a:off x="6796450" y="573162"/>
            <a:ext cx="1454989" cy="13224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254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9"/>
          <p:cNvSpPr/>
          <p:nvPr/>
        </p:nvSpPr>
        <p:spPr bwMode="auto">
          <a:xfrm>
            <a:off x="489857" y="2011363"/>
            <a:ext cx="8404310" cy="4114800"/>
          </a:xfrm>
          <a:prstGeom prst="round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18754" y="236469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th-TH" altLang="th-TH" sz="2800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หมายถึงความโปร่งใส หรือการพร้อมรับการตรวจสอบ โดยสร้าง</a:t>
            </a:r>
          </a:p>
          <a:p>
            <a:pPr algn="thaiDist">
              <a:buFontTx/>
              <a:buNone/>
            </a:pPr>
            <a:r>
              <a:rPr lang="th-TH" altLang="th-TH" sz="2800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ความไว้วางใจซึ่งกันและกันของคนในชาติ ปรับปรุงกลไกการทำงานของ</a:t>
            </a:r>
          </a:p>
          <a:p>
            <a:pPr algn="thaiDist">
              <a:buFontTx/>
              <a:buNone/>
            </a:pPr>
            <a:r>
              <a:rPr lang="th-TH" altLang="th-TH" sz="2800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ทุกองค์กรให้มีความโปร่งใส  ประชาชนเข้าถึงข้อมูลข่าวสารได้</a:t>
            </a:r>
          </a:p>
          <a:p>
            <a:pPr algn="thaiDist">
              <a:buFontTx/>
              <a:buNone/>
            </a:pPr>
            <a:r>
              <a:rPr lang="th-TH" altLang="th-TH" sz="2800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โดยสะดวกและเข้าใจง่าย มีกระบวนการให้ประชาชนตรวจสอบ</a:t>
            </a:r>
          </a:p>
          <a:p>
            <a:pPr algn="thaiDist">
              <a:buFontTx/>
              <a:buNone/>
            </a:pPr>
            <a:r>
              <a:rPr lang="th-TH" altLang="th-TH" sz="2800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ความถูกต้องอย่างชัดเจนได้</a:t>
            </a:r>
          </a:p>
          <a:p>
            <a:endParaRPr lang="th-T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5380485"/>
            <a:ext cx="6129152" cy="1507995"/>
          </a:xfrm>
          <a:prstGeom prst="rect">
            <a:avLst/>
          </a:prstGeom>
        </p:spPr>
      </p:pic>
      <p:sp>
        <p:nvSpPr>
          <p:cNvPr id="8" name="สี่เหลี่ยมมุมมน 2"/>
          <p:cNvSpPr/>
          <p:nvPr/>
        </p:nvSpPr>
        <p:spPr>
          <a:xfrm>
            <a:off x="1656312" y="1028248"/>
            <a:ext cx="6071400" cy="1143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89857" y="1028247"/>
            <a:ext cx="8229600" cy="1143000"/>
          </a:xfrm>
        </p:spPr>
        <p:txBody>
          <a:bodyPr/>
          <a:lstStyle/>
          <a:p>
            <a:r>
              <a:rPr lang="th-TH" altLang="th-TH" sz="3200" b="1" dirty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3. หลักความโปร่งใส </a:t>
            </a:r>
            <a:r>
              <a:rPr lang="en-US" altLang="th-TH" sz="3200" b="1" dirty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(Accountability)</a:t>
            </a:r>
            <a:r>
              <a:rPr lang="th-TH" altLang="th-TH" sz="3200" b="1" dirty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  <a:br>
              <a:rPr lang="th-TH" altLang="th-TH" sz="3200" b="1" dirty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altLang="th-TH" sz="3200" b="1" dirty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หรือการพร้อมรับการตรวจสอบ</a:t>
            </a:r>
            <a:endParaRPr lang="th-TH" sz="3200" dirty="0">
              <a:solidFill>
                <a:sysClr val="windowText" lastClr="00000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11" name="Picture 6" descr="à¸à¸¥à¸à¸²à¸£à¸à¹à¸à¸«à¸²à¸£à¸¹à¸à¸ à¸²à¸à¸ªà¸³à¸«à¸£à¸±à¸ à¸à¸´à¸à¸´à¸à¸£à¸£à¸¡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426" y="759328"/>
            <a:ext cx="1572572" cy="157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455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9"/>
          <p:cNvSpPr/>
          <p:nvPr/>
        </p:nvSpPr>
        <p:spPr bwMode="auto">
          <a:xfrm>
            <a:off x="487680" y="2039666"/>
            <a:ext cx="8404310" cy="4114800"/>
          </a:xfrm>
          <a:prstGeom prst="round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62390" y="26670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th-TH" altLang="th-TH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หมายถึงการให้โอกาสบุคลากรหรือผู้มีส่วนเกี่ยวข้องเข้ามา</a:t>
            </a:r>
          </a:p>
          <a:p>
            <a:pPr>
              <a:buFontTx/>
              <a:buNone/>
            </a:pPr>
            <a:r>
              <a:rPr lang="th-TH" altLang="th-TH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มีส่วนร่วมทางการบริหารจัดการ </a:t>
            </a:r>
            <a:r>
              <a:rPr lang="th-TH" altLang="th-TH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การให้ข้อมูล ความคิดเห็น แนะนำ</a:t>
            </a:r>
          </a:p>
          <a:p>
            <a:pPr>
              <a:buFontTx/>
              <a:buNone/>
            </a:pPr>
            <a:r>
              <a:rPr lang="th-TH" altLang="th-TH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ปรึกษา ร่วมวางแผน ร่วมปฏิบัติ และร่วมการตัดสินใจในเรื่อง</a:t>
            </a:r>
            <a:r>
              <a:rPr lang="th-TH" altLang="th-TH" b="1" dirty="0" err="1">
                <a:latin typeface="TH Chakra Petch" panose="02000506000000020004" pitchFamily="2" charset="-34"/>
                <a:cs typeface="TH Chakra Petch" panose="02000506000000020004" pitchFamily="2" charset="-34"/>
              </a:rPr>
              <a:t>ต่างๆ</a:t>
            </a:r>
            <a:r>
              <a:rPr lang="th-TH" altLang="th-TH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</a:p>
          <a:p>
            <a:endParaRPr lang="th-T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5418202"/>
            <a:ext cx="6129152" cy="1507995"/>
          </a:xfrm>
          <a:prstGeom prst="rect">
            <a:avLst/>
          </a:prstGeom>
        </p:spPr>
      </p:pic>
      <p:sp>
        <p:nvSpPr>
          <p:cNvPr id="8" name="สี่เหลี่ยมมุมมน 2"/>
          <p:cNvSpPr/>
          <p:nvPr/>
        </p:nvSpPr>
        <p:spPr>
          <a:xfrm>
            <a:off x="1524000" y="1028248"/>
            <a:ext cx="6324600" cy="87675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9451" y="890135"/>
            <a:ext cx="8229600" cy="1143000"/>
          </a:xfrm>
        </p:spPr>
        <p:txBody>
          <a:bodyPr/>
          <a:lstStyle/>
          <a:p>
            <a:r>
              <a:rPr lang="th-TH" altLang="th-TH" b="1" dirty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4. หลักการมีส่วนร่วม </a:t>
            </a:r>
            <a:r>
              <a:rPr lang="en-US" altLang="th-TH" b="1" dirty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(Participation)</a:t>
            </a:r>
            <a:endParaRPr lang="th-TH" dirty="0">
              <a:solidFill>
                <a:sysClr val="windowText" lastClr="00000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11" name="Picture 8" descr="à¸à¸¥à¸à¸²à¸£à¸à¹à¸à¸«à¸²à¸£à¸¹à¸à¸ à¸²à¸à¸ªà¸³à¸«à¸£à¸±à¸ à¸à¸²à¸£à¸¡à¸µà¸ªà¹à¸§à¸à¸£à¹à¸§à¸¡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976443"/>
            <a:ext cx="1119051" cy="111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988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9"/>
          <p:cNvSpPr/>
          <p:nvPr/>
        </p:nvSpPr>
        <p:spPr bwMode="auto">
          <a:xfrm>
            <a:off x="762000" y="1714566"/>
            <a:ext cx="8175710" cy="4114800"/>
          </a:xfrm>
          <a:prstGeom prst="round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th-TH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	</a:t>
            </a:r>
            <a:r>
              <a:rPr lang="th-TH" altLang="th-TH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หมายถึงการตระหนักในสิทธิและหน้าที่ ความสำนึกในความรับผิดชอบต่อสังคม การใส่ใจปัญหาการบริหารจัดการ การกระตือรือร้นในการแก้ปัญหา และเคารพในความคิดเห็นที่แตกต่าง รวมถึงความกล้าที่จะยอมรับผลดีและผลเสียจากการกระทำของตนเอง</a:t>
            </a:r>
          </a:p>
          <a:p>
            <a:endParaRPr lang="th-T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5418202"/>
            <a:ext cx="6129152" cy="1507995"/>
          </a:xfrm>
          <a:prstGeom prst="rect">
            <a:avLst/>
          </a:prstGeom>
        </p:spPr>
      </p:pic>
      <p:sp>
        <p:nvSpPr>
          <p:cNvPr id="8" name="สี่เหลี่ยมมุมมน 2"/>
          <p:cNvSpPr/>
          <p:nvPr/>
        </p:nvSpPr>
        <p:spPr>
          <a:xfrm>
            <a:off x="1295400" y="540886"/>
            <a:ext cx="6629400" cy="87675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th-TH" altLang="th-TH" b="1" dirty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5. หลักความรับผิดชอบ </a:t>
            </a:r>
            <a:r>
              <a:rPr lang="en-US" altLang="th-TH" b="1" dirty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(Responsibility)</a:t>
            </a:r>
            <a:endParaRPr lang="th-TH" dirty="0">
              <a:solidFill>
                <a:sysClr val="windowText" lastClr="00000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67" t="38654" r="6000" b="38652"/>
          <a:stretch>
            <a:fillRect/>
          </a:stretch>
        </p:blipFill>
        <p:spPr bwMode="auto">
          <a:xfrm>
            <a:off x="7726680" y="476349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256502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854</Words>
  <Application>Microsoft Office PowerPoint</Application>
  <PresentationFormat>นำเสนอทางหน้าจอ (4:3)</PresentationFormat>
  <Paragraphs>47</Paragraphs>
  <Slides>12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12</vt:i4>
      </vt:variant>
    </vt:vector>
  </HeadingPairs>
  <TitlesOfParts>
    <vt:vector size="17" baseType="lpstr">
      <vt:lpstr>Arial</vt:lpstr>
      <vt:lpstr>Calibri</vt:lpstr>
      <vt:lpstr>TH Chakra Petch</vt:lpstr>
      <vt:lpstr>TH SarabunPSK</vt:lpstr>
      <vt:lpstr>ชุดรูปแบบของ Office</vt:lpstr>
      <vt:lpstr>หลักธรรมาภิบาล  (GOOD GOVERNANCE) </vt:lpstr>
      <vt:lpstr>งานนำเสนอ PowerPoint</vt:lpstr>
      <vt:lpstr>งานนำเสนอ PowerPoint</vt:lpstr>
      <vt:lpstr>แ </vt:lpstr>
      <vt:lpstr>งานนำเสนอ PowerPoint</vt:lpstr>
      <vt:lpstr>งานนำเสนอ PowerPoint</vt:lpstr>
      <vt:lpstr>3. หลักความโปร่งใส (Accountability)  หรือการพร้อมรับการตรวจสอบ</vt:lpstr>
      <vt:lpstr>4. หลักการมีส่วนร่วม (Participation)</vt:lpstr>
      <vt:lpstr>5. หลักความรับผิดชอบ (Responsibility)</vt:lpstr>
      <vt:lpstr>6. หลักความคุ้มค่า  (Cost-effectiveness of economy) </vt:lpstr>
      <vt:lpstr>งานนำเสนอ PowerPoint</vt:lpstr>
      <vt:lpstr>ประโยชน์ของธรรมาภิบาลต่อภาครัฐ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Wittaya</dc:creator>
  <cp:lastModifiedBy>องค์การบริหารส่วนตำบล ท่าเสา</cp:lastModifiedBy>
  <cp:revision>153</cp:revision>
  <cp:lastPrinted>2018-08-10T04:28:47Z</cp:lastPrinted>
  <dcterms:created xsi:type="dcterms:W3CDTF">2016-05-11T06:11:56Z</dcterms:created>
  <dcterms:modified xsi:type="dcterms:W3CDTF">2022-07-11T08:37:22Z</dcterms:modified>
</cp:coreProperties>
</file>